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305" r:id="rId3"/>
    <p:sldId id="306" r:id="rId4"/>
    <p:sldId id="295" r:id="rId5"/>
    <p:sldId id="277" r:id="rId6"/>
    <p:sldId id="278" r:id="rId7"/>
    <p:sldId id="302" r:id="rId8"/>
    <p:sldId id="303" r:id="rId9"/>
    <p:sldId id="280" r:id="rId10"/>
    <p:sldId id="304" r:id="rId11"/>
    <p:sldId id="294" r:id="rId12"/>
    <p:sldId id="274" r:id="rId13"/>
    <p:sldId id="273" r:id="rId14"/>
    <p:sldId id="301" r:id="rId15"/>
    <p:sldId id="275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SutonnyMJ" pitchFamily="2" charset="0"/>
      <p:regular r:id="rId22"/>
      <p:bold r:id="rId23"/>
      <p:italic r:id="rId24"/>
    </p:embeddedFont>
    <p:embeddedFont>
      <p:font typeface="Vrinda" pitchFamily="34" charset="0"/>
      <p:regular r:id="rId25"/>
      <p:bold r:id="rId26"/>
    </p:embeddedFont>
    <p:embeddedFont>
      <p:font typeface="Cambria Math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5458" autoAdjust="0"/>
  </p:normalViewPr>
  <p:slideViewPr>
    <p:cSldViewPr snapToGrid="0">
      <p:cViewPr varScale="1"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ছবিটির বিষয়ে শিক্ষার্থীদের এক মিনিটের মতামত নিতে পারেন। শিক্ষার্থীরা কি কি দেখতে পাচ্ছে। শিক্ষার্থীদের ২ মিনিট চিন্তা করার সুযোগ দেয়া যেতে পারে।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56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প্রশ্ন করতে পারেন, আমরা ছবিওগুলোতে কী দেখলাম? শিক্ষার্থীদের অংশগ্রহনের মাধ্যমে পাঠ ঘোষণা করা যেতে পারে। পাঠ শিরোনাম বোর্ডে লিখে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13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দ্রুতি হল অবস্থান</a:t>
            </a:r>
            <a:r>
              <a:rPr lang="bn-BD" baseline="0" dirty="0" smtClean="0"/>
              <a:t> পরিবর্তনের হার। এখানে দিক বলার দরকার নাই। দ্রুতির একক মিটার পার সেকেন্ড।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96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বেগ হল নির্দিষ্ট</a:t>
            </a:r>
            <a:r>
              <a:rPr lang="bn-BD" baseline="0" dirty="0" smtClean="0"/>
              <a:t> দিকে</a:t>
            </a:r>
            <a:r>
              <a:rPr lang="bn-BD" dirty="0" smtClean="0"/>
              <a:t> অবস্থান</a:t>
            </a:r>
            <a:r>
              <a:rPr lang="bn-BD" baseline="0" dirty="0" smtClean="0"/>
              <a:t> পরিবর্তনের হার। এখানে দিক বলা প্রয়োজন। বেগের এককও মিটার পার সেকেন্ড।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74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১) দ্রুতি স্কেলার রাশি, বেগ ভেক্টর রাশি। ২) দ্রুতি প্রকাশে দিকের</a:t>
            </a:r>
            <a:r>
              <a:rPr lang="bn-BD" baseline="0" dirty="0" smtClean="0"/>
              <a:t> প্রয়োজন নাই, বেগ </a:t>
            </a:r>
            <a:r>
              <a:rPr lang="bn-BD" dirty="0" smtClean="0"/>
              <a:t>প্রকাশে দিকের</a:t>
            </a:r>
            <a:r>
              <a:rPr lang="bn-BD" baseline="0" dirty="0" smtClean="0"/>
              <a:t> প্রয়োজন আছে। ৩) শুধু মানের পরিবর্তন হলে দ্রুতির পরিবর্তন হয়, শুধু মান, শুধু দিক বা উভয়ের পরিবর্তন হলে বেগের পরিবর্তন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67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</a:t>
            </a:r>
            <a:r>
              <a:rPr lang="bn-BD" baseline="0" dirty="0" smtClean="0"/>
              <a:t>প্রয়োজনে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সহযোগিতা করবেন। ত্বরণ ও বেগের সংগা, একক ও মাত্রা উল্লেখ করা যেতে পারে।  প্রয়োজনে পাঠ্য বইয়ের সহায়তা নেয়া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69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</a:t>
                </a:r>
                <a:r>
                  <a:rPr lang="bn-BD" sz="2800" baseline="0" dirty="0" smtClean="0"/>
                  <a:t>। ১) অবস্থান পরিবর্তনের হার   ২)  নির্দিষ্ট দিকে অবস্থান পরিবর্তনের হার  </a:t>
                </a:r>
              </a:p>
              <a:p>
                <a:r>
                  <a:rPr lang="bn-BD" sz="2800" baseline="0" dirty="0" smtClean="0"/>
                  <a:t>৩)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baseline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bn-BD" sz="2800" b="0" i="1" baseline="0" smtClean="0">
                        <a:latin typeface="Cambria Math" panose="02040503050406030204" pitchFamily="18" charset="0"/>
                      </a:rPr>
                      <m:t>৪</m:t>
                    </m:r>
                    <m:r>
                      <a:rPr lang="bn-BD" sz="2800" b="0" i="1" baseline="0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প্রশ্ন। ১) অবস্থান পরিবর্তনের হার   ২)  নির্দিষ্ট দিকে অবস্থান পরিবর্তনের হার  </a:t>
                </a:r>
              </a:p>
              <a:p>
                <a:r>
                  <a:rPr lang="bn-BD" sz="2800" baseline="0" dirty="0" smtClean="0"/>
                  <a:t>৩) 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𝑚𝑠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〗^(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−1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)৪)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𝑚𝑠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〗^(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−2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)</a:t>
                </a:r>
                <a:endParaRPr lang="en-US" sz="28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42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ত্বরণের</a:t>
            </a:r>
            <a:r>
              <a:rPr lang="bn-BD" baseline="0" dirty="0" smtClean="0"/>
              <a:t> মান শূণ্য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45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0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347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8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34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7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8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3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78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8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5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9"/>
            <a:ext cx="9144000" cy="6858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7770" y="5032670"/>
            <a:ext cx="341047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3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97722" y="2060776"/>
            <a:ext cx="946278" cy="274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5027802" y="2060776"/>
            <a:ext cx="946278" cy="274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6123108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 হল বেগ পরিবর্তনের 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292539" y="4914252"/>
                <a:ext cx="3244722" cy="10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39" y="4914252"/>
                <a:ext cx="3244722" cy="1080745"/>
              </a:xfrm>
              <a:prstGeom prst="rect">
                <a:avLst/>
              </a:prstGeom>
              <a:blipFill rotWithShape="0">
                <a:blip r:embed="rId3"/>
                <a:stretch>
                  <a:fillRect l="-8459" t="-3390" b="-15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01939" y="2700856"/>
            <a:ext cx="55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 বেগ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 বেগ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56360" y="3261392"/>
                <a:ext cx="5501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 বেগের পরিবর্তন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3261392"/>
                <a:ext cx="550164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328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56360" y="3912723"/>
                <a:ext cx="5501640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 বেগের পরিবর্তন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3912723"/>
                <a:ext cx="5501640" cy="668837"/>
              </a:xfrm>
              <a:prstGeom prst="rect">
                <a:avLst/>
              </a:prstGeom>
              <a:blipFill rotWithShape="0">
                <a:blip r:embed="rId5"/>
                <a:stretch>
                  <a:fillRect l="-232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933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75659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0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3333 0.0067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314" y="1297534"/>
            <a:ext cx="1725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0402" y="2470587"/>
            <a:ext cx="623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 ও বেগের মধ্যে ৩ টি পার্থক্য লেখ।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852" y="2523005"/>
            <a:ext cx="741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 বলতে কী বোঝায়?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বলতে কী বোঝায়? 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 একক কী?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ত্বরণের একক কী?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251" y="1096567"/>
            <a:ext cx="26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120" y="3367530"/>
            <a:ext cx="912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আদিবেগ ও শেষ বেগ সমান হলে ত্বরণের মান বের করে আনবে।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56" y="1898682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গুরুত্ত্বপূর্ণ শব্দ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15" y="2877852"/>
            <a:ext cx="2122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201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43" r="2864" b="169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163" y="2165924"/>
            <a:ext cx="366725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শ্রেণিঃনবম-দশম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wk‡ivbvgt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দুরত্ব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সরণ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2/5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43" y="1837354"/>
            <a:ext cx="1422400" cy="215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618"/>
            <a:ext cx="2255520" cy="22555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35715" y="3046378"/>
            <a:ext cx="7239605" cy="461665"/>
            <a:chOff x="1035715" y="3046378"/>
            <a:chExt cx="7309144" cy="46166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966937" y="3104290"/>
              <a:ext cx="3377922" cy="12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035715" y="3082954"/>
              <a:ext cx="2972405" cy="335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14772" y="3046378"/>
              <a:ext cx="1188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 মিটার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37160" y="4480560"/>
            <a:ext cx="113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খুঁটি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98080" y="4328430"/>
            <a:ext cx="12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খুঁটি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5520" y="4711392"/>
            <a:ext cx="505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খুঁটি ও দ্বিতীয় খুঁটির মধ্যবর্তী দূরত্ব কত?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00" t="63348" r="4333" b="5251"/>
          <a:stretch/>
        </p:blipFill>
        <p:spPr>
          <a:xfrm rot="5400000">
            <a:off x="3890350" y="95811"/>
            <a:ext cx="2118360" cy="20961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61153" y="5438841"/>
            <a:ext cx="30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খুঁটির অবস্থান কোথায়?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9887" y="5438841"/>
            <a:ext cx="225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মিটার পূর্ব দিক।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037394" y="5349673"/>
            <a:ext cx="1393822" cy="7212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4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53731" y="2038519"/>
            <a:ext cx="4526280" cy="2392680"/>
            <a:chOff x="1853731" y="2038519"/>
            <a:chExt cx="4526280" cy="2392680"/>
          </a:xfrm>
        </p:grpSpPr>
        <p:sp>
          <p:nvSpPr>
            <p:cNvPr id="9" name="Cloud Callout 8"/>
            <p:cNvSpPr/>
            <p:nvPr/>
          </p:nvSpPr>
          <p:spPr>
            <a:xfrm>
              <a:off x="1853731" y="2038519"/>
              <a:ext cx="4526280" cy="2392680"/>
            </a:xfrm>
            <a:prstGeom prst="cloudCallout">
              <a:avLst>
                <a:gd name="adj1" fmla="val 58628"/>
                <a:gd name="adj2" fmla="val 30652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77823" y="2744271"/>
              <a:ext cx="267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 ও সরণ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891"/>
          <a:stretch/>
        </p:blipFill>
        <p:spPr>
          <a:xfrm>
            <a:off x="7201757" y="2935774"/>
            <a:ext cx="1305160" cy="2990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183" y="1383133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3556" y="2632170"/>
            <a:ext cx="7523361" cy="1338827"/>
            <a:chOff x="912252" y="2500593"/>
            <a:chExt cx="9680720" cy="1785103"/>
          </a:xfrm>
        </p:grpSpPr>
        <p:sp>
          <p:nvSpPr>
            <p:cNvPr id="3" name="TextBox 2"/>
            <p:cNvSpPr txBox="1"/>
            <p:nvPr/>
          </p:nvSpPr>
          <p:spPr>
            <a:xfrm>
              <a:off x="912252" y="2500593"/>
              <a:ext cx="72480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সরণ ব্যাখ্যা করতে পারবে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252" y="3085521"/>
              <a:ext cx="9680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দ্রুতি ও বেগের মধ্যে পার্থক্য নির্ণয় করতে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2252" y="3670143"/>
              <a:ext cx="9680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বেগ ও ত্বরণ ব্যাখ্যা করতে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8" name="Half Frame 7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47379" y="2056966"/>
            <a:ext cx="946278" cy="2743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" y="1961716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044940" y="1919801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9290" y="2895087"/>
            <a:ext cx="8878167" cy="1101365"/>
            <a:chOff x="139290" y="2895087"/>
            <a:chExt cx="8878167" cy="1101365"/>
          </a:xfrm>
        </p:grpSpPr>
        <p:sp>
          <p:nvSpPr>
            <p:cNvPr id="12" name="Right Brace 11"/>
            <p:cNvSpPr/>
            <p:nvPr/>
          </p:nvSpPr>
          <p:spPr>
            <a:xfrm rot="5400000">
              <a:off x="4349774" y="-1315397"/>
              <a:ext cx="457200" cy="8878167"/>
            </a:xfrm>
            <a:prstGeom prst="rightBrace">
              <a:avLst>
                <a:gd name="adj1" fmla="val 8333"/>
                <a:gd name="adj2" fmla="val 5305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20440" y="3627120"/>
                  <a:ext cx="1996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440" y="3627120"/>
                  <a:ext cx="19964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520440" y="1562715"/>
                <a:ext cx="1996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0" y="1562715"/>
                <a:ext cx="199644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8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7083" y="4234217"/>
                <a:ext cx="5504638" cy="83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  <m:r>
                      <a:rPr lang="bn-BD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3" y="4234217"/>
                <a:ext cx="5504638" cy="835357"/>
              </a:xfrm>
              <a:prstGeom prst="rect">
                <a:avLst/>
              </a:prstGeom>
              <a:blipFill rotWithShape="0">
                <a:blip r:embed="rId6"/>
                <a:stretch>
                  <a:fillRect l="-2879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63925" y="5296061"/>
                <a:ext cx="4983453" cy="9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মিটার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সেকেন্ড</m:t>
                        </m:r>
                      </m:den>
                    </m:f>
                    <m:r>
                      <m:rPr>
                        <m:nor/>
                      </m:rPr>
                      <a: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25" y="5296061"/>
                <a:ext cx="4983453" cy="920573"/>
              </a:xfrm>
              <a:prstGeom prst="rect">
                <a:avLst/>
              </a:prstGeom>
              <a:blipFill rotWithShape="0">
                <a:blip r:embed="rId7"/>
                <a:stretch>
                  <a:fillRect l="-3056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4498" y="5463959"/>
            <a:ext cx="189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দ্রুতির 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3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99931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47379" y="2056966"/>
            <a:ext cx="946278" cy="2743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" y="1961716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044940" y="1919801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1920" y="2879049"/>
            <a:ext cx="8878167" cy="1117403"/>
            <a:chOff x="121920" y="2879049"/>
            <a:chExt cx="8878167" cy="1117403"/>
          </a:xfrm>
        </p:grpSpPr>
        <p:sp>
          <p:nvSpPr>
            <p:cNvPr id="12" name="Right Brace 11"/>
            <p:cNvSpPr/>
            <p:nvPr/>
          </p:nvSpPr>
          <p:spPr>
            <a:xfrm rot="5400000">
              <a:off x="4332404" y="-1331435"/>
              <a:ext cx="457200" cy="8878167"/>
            </a:xfrm>
            <a:prstGeom prst="rightBrace">
              <a:avLst>
                <a:gd name="adj1" fmla="val 8333"/>
                <a:gd name="adj2" fmla="val 5305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20440" y="3627120"/>
                  <a:ext cx="1996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440" y="3627120"/>
                  <a:ext cx="19964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520440" y="1562715"/>
                <a:ext cx="1996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0" y="1562715"/>
                <a:ext cx="199644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8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772963" y="3607628"/>
                <a:ext cx="2209800" cy="83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63" y="3607628"/>
                <a:ext cx="2209800" cy="832279"/>
              </a:xfrm>
              <a:prstGeom prst="rect">
                <a:avLst/>
              </a:prstGeom>
              <a:blipFill rotWithShape="0">
                <a:blip r:embed="rId6"/>
                <a:stretch>
                  <a:fillRect l="-688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63925" y="5296061"/>
                <a:ext cx="4983453" cy="9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মিটার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সেকেন্ড</m:t>
                        </m:r>
                      </m:den>
                    </m:f>
                    <m:r>
                      <m:rPr>
                        <m:nor/>
                      </m:rPr>
                      <a: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25" y="5296061"/>
                <a:ext cx="4983453" cy="920573"/>
              </a:xfrm>
              <a:prstGeom prst="rect">
                <a:avLst/>
              </a:prstGeom>
              <a:blipFill rotWithShape="0">
                <a:blip r:embed="rId7"/>
                <a:stretch>
                  <a:fillRect l="-3056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4498" y="4711286"/>
            <a:ext cx="189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বেগের 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00" t="63348" r="4333" b="5251"/>
          <a:stretch/>
        </p:blipFill>
        <p:spPr>
          <a:xfrm rot="5400000">
            <a:off x="5274294" y="317560"/>
            <a:ext cx="1216083" cy="1203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40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99271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195" y="2711466"/>
            <a:ext cx="427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 ও বেগের মধ্যে ৩ টি পার্থক্য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5238" y="1288584"/>
            <a:ext cx="2125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7920" y="1355733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1338</TotalTime>
  <Words>382</Words>
  <Application>Microsoft Office PowerPoint</Application>
  <PresentationFormat>On-screen Show (4:3)</PresentationFormat>
  <Paragraphs>68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NikoshBAN</vt:lpstr>
      <vt:lpstr>Calibri Light</vt:lpstr>
      <vt:lpstr>Calibri</vt:lpstr>
      <vt:lpstr>SutonnyMJ</vt:lpstr>
      <vt:lpstr>Vrinda</vt:lpstr>
      <vt:lpstr>Cambria Math</vt:lpstr>
      <vt:lpstr>Office Theme</vt:lpstr>
      <vt:lpstr>Slide 1</vt:lpstr>
      <vt:lpstr>Slide 2</vt:lpstr>
      <vt:lpstr>পাঠ পরিচিতিঃ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Lotus Computer</cp:lastModifiedBy>
  <cp:revision>311</cp:revision>
  <dcterms:created xsi:type="dcterms:W3CDTF">2014-09-20T16:42:22Z</dcterms:created>
  <dcterms:modified xsi:type="dcterms:W3CDTF">2016-12-27T04:48:23Z</dcterms:modified>
</cp:coreProperties>
</file>